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58" r:id="rId5"/>
    <p:sldId id="260" r:id="rId6"/>
    <p:sldId id="261" r:id="rId7"/>
    <p:sldId id="262" r:id="rId8"/>
    <p:sldId id="259" r:id="rId9"/>
    <p:sldId id="264" r:id="rId10"/>
    <p:sldId id="263" r:id="rId11"/>
    <p:sldId id="266"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en Stenberg" initials="MS" lastIdx="1" clrIdx="0">
    <p:extLst>
      <p:ext uri="{19B8F6BF-5375-455C-9EA6-DF929625EA0E}">
        <p15:presenceInfo xmlns:p15="http://schemas.microsoft.com/office/powerpoint/2012/main" userId="S-1-5-21-31272553-1270310044-1804364985-87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snapToGrid="0">
      <p:cViewPr varScale="1">
        <p:scale>
          <a:sx n="90" d="100"/>
          <a:sy n="90" d="100"/>
        </p:scale>
        <p:origin x="4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551136" y="2192628"/>
            <a:ext cx="8915399" cy="2262781"/>
          </a:xfrm>
        </p:spPr>
        <p:txBody>
          <a:bodyPr/>
          <a:lstStyle/>
          <a:p>
            <a:r>
              <a:rPr lang="nb-NO" dirty="0" smtClean="0"/>
              <a:t>Generalforsamling 2016</a:t>
            </a:r>
            <a:endParaRPr lang="nb-NO" dirty="0"/>
          </a:p>
        </p:txBody>
      </p:sp>
      <p:sp>
        <p:nvSpPr>
          <p:cNvPr id="3" name="Undertittel 2"/>
          <p:cNvSpPr>
            <a:spLocks noGrp="1"/>
          </p:cNvSpPr>
          <p:nvPr>
            <p:ph type="subTitle" idx="1"/>
          </p:nvPr>
        </p:nvSpPr>
        <p:spPr/>
        <p:txBody>
          <a:bodyPr>
            <a:normAutofit lnSpcReduction="10000"/>
          </a:bodyPr>
          <a:lstStyle/>
          <a:p>
            <a:r>
              <a:rPr lang="nb-NO" dirty="0" smtClean="0"/>
              <a:t>Furutangen Hyttevelforening</a:t>
            </a:r>
          </a:p>
          <a:p>
            <a:r>
              <a:rPr lang="nb-NO" dirty="0" smtClean="0"/>
              <a:t>Sted:	Mattisstua</a:t>
            </a:r>
            <a:endParaRPr lang="nb-NO" dirty="0" smtClean="0"/>
          </a:p>
          <a:p>
            <a:r>
              <a:rPr lang="nb-NO" dirty="0" smtClean="0"/>
              <a:t>Dato:	13.4.2017, </a:t>
            </a:r>
            <a:r>
              <a:rPr lang="nb-NO" dirty="0" smtClean="0"/>
              <a:t>kl. 1900</a:t>
            </a:r>
            <a:endParaRPr lang="nb-NO" dirty="0"/>
          </a:p>
        </p:txBody>
      </p:sp>
    </p:spTree>
    <p:extLst>
      <p:ext uri="{BB962C8B-B14F-4D97-AF65-F5344CB8AC3E}">
        <p14:creationId xmlns:p14="http://schemas.microsoft.com/office/powerpoint/2010/main" val="2496978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76945" y="346364"/>
            <a:ext cx="8927667" cy="1558636"/>
          </a:xfrm>
        </p:spPr>
        <p:txBody>
          <a:bodyPr/>
          <a:lstStyle/>
          <a:p>
            <a:r>
              <a:rPr lang="nb-NO" dirty="0" smtClean="0"/>
              <a:t>Generalforsamling, Furutangen</a:t>
            </a:r>
            <a:endParaRPr lang="nb-NO" dirty="0"/>
          </a:p>
        </p:txBody>
      </p:sp>
      <p:sp>
        <p:nvSpPr>
          <p:cNvPr id="3" name="Plassholder for innhold 2"/>
          <p:cNvSpPr>
            <a:spLocks noGrp="1"/>
          </p:cNvSpPr>
          <p:nvPr>
            <p:ph idx="1"/>
          </p:nvPr>
        </p:nvSpPr>
        <p:spPr>
          <a:xfrm>
            <a:off x="2341418" y="983673"/>
            <a:ext cx="9163194" cy="4644000"/>
          </a:xfrm>
        </p:spPr>
        <p:txBody>
          <a:bodyPr>
            <a:normAutofit/>
          </a:bodyPr>
          <a:lstStyle/>
          <a:p>
            <a:r>
              <a:rPr lang="nb-NO" dirty="0" smtClean="0"/>
              <a:t>10. Innkomne saker fra hytteeiere til behandling av årsmøtet</a:t>
            </a:r>
          </a:p>
          <a:p>
            <a:pPr marL="0" indent="0">
              <a:buNone/>
            </a:pPr>
            <a:r>
              <a:rPr lang="nb-NO" b="1" dirty="0" smtClean="0"/>
              <a:t>10.1 Ordstyrer.</a:t>
            </a:r>
            <a:r>
              <a:rPr lang="nb-NO" dirty="0" smtClean="0"/>
              <a:t> På </a:t>
            </a:r>
            <a:r>
              <a:rPr lang="nb-NO" dirty="0" smtClean="0"/>
              <a:t>forrige årsmøte (anmerkning styret 2015) fungerte leder av styret som ordstyrer. Dette er en dobbeltrolle som kan være uheldig ved opphetede diskusjoner mellom styre og medlemmer.</a:t>
            </a:r>
          </a:p>
          <a:p>
            <a:pPr marL="0" indent="0">
              <a:buNone/>
            </a:pPr>
            <a:r>
              <a:rPr lang="nb-NO" dirty="0" smtClean="0"/>
              <a:t>      Jeg ber om at årsmøtet velger en uavhengig ordstyrer til å lede årsmøtet.</a:t>
            </a:r>
          </a:p>
          <a:p>
            <a:pPr marL="0" indent="0">
              <a:buNone/>
            </a:pPr>
            <a:r>
              <a:rPr lang="nb-NO" dirty="0"/>
              <a:t> </a:t>
            </a:r>
            <a:r>
              <a:rPr lang="nb-NO" dirty="0" smtClean="0"/>
              <a:t>      Dette er naturlig å ta som punkt 2 etter at formann/leder har ønsket       </a:t>
            </a:r>
            <a:r>
              <a:rPr lang="nb-NO" dirty="0" smtClean="0"/>
              <a:t>	velkommen</a:t>
            </a:r>
            <a:r>
              <a:rPr lang="nb-NO" dirty="0" smtClean="0"/>
              <a:t>.</a:t>
            </a:r>
          </a:p>
          <a:p>
            <a:pPr marL="0" indent="0">
              <a:buNone/>
            </a:pPr>
            <a:r>
              <a:rPr lang="nb-NO" dirty="0" smtClean="0"/>
              <a:t>Styrets innstilling: De siste års praksis med at styreleder også er ordstyrer har fungert tilfredsstillende. Styret anbefaler praksis med at styreleder fungerer som ordstyrer</a:t>
            </a:r>
            <a:r>
              <a:rPr lang="nb-NO" dirty="0" smtClean="0"/>
              <a:t>. </a:t>
            </a:r>
            <a:r>
              <a:rPr lang="nb-NO" dirty="0"/>
              <a:t>Ref. vedtektene §7-Årsmøte, krever ingen vedtektsendring</a:t>
            </a:r>
            <a:r>
              <a:rPr lang="nb-NO" dirty="0" smtClean="0"/>
              <a:t>.</a:t>
            </a:r>
            <a:r>
              <a:rPr lang="nb-NO" dirty="0"/>
              <a:t> Ref. vedtektene §7-Årsmøte, krever ingen vedtektsendring.</a:t>
            </a:r>
            <a:endParaRPr lang="nb-NO" dirty="0" smtClean="0"/>
          </a:p>
          <a:p>
            <a:pPr marL="0" indent="0">
              <a:buNone/>
            </a:pPr>
            <a:endParaRPr lang="nb-NO" dirty="0" smtClean="0"/>
          </a:p>
          <a:p>
            <a:endParaRPr lang="nb-NO" dirty="0" smtClean="0"/>
          </a:p>
          <a:p>
            <a:endParaRPr lang="nb-NO" dirty="0"/>
          </a:p>
        </p:txBody>
      </p:sp>
    </p:spTree>
    <p:extLst>
      <p:ext uri="{BB962C8B-B14F-4D97-AF65-F5344CB8AC3E}">
        <p14:creationId xmlns:p14="http://schemas.microsoft.com/office/powerpoint/2010/main" val="2386510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76945" y="346364"/>
            <a:ext cx="8927667" cy="1558636"/>
          </a:xfrm>
        </p:spPr>
        <p:txBody>
          <a:bodyPr/>
          <a:lstStyle/>
          <a:p>
            <a:r>
              <a:rPr lang="nb-NO" dirty="0" smtClean="0"/>
              <a:t>Generalforsamling, Furutangen</a:t>
            </a:r>
            <a:endParaRPr lang="nb-NO" dirty="0"/>
          </a:p>
        </p:txBody>
      </p:sp>
      <p:sp>
        <p:nvSpPr>
          <p:cNvPr id="3" name="Plassholder for innhold 2"/>
          <p:cNvSpPr>
            <a:spLocks noGrp="1"/>
          </p:cNvSpPr>
          <p:nvPr>
            <p:ph idx="1"/>
          </p:nvPr>
        </p:nvSpPr>
        <p:spPr>
          <a:xfrm>
            <a:off x="2341418" y="983673"/>
            <a:ext cx="9163194" cy="6276109"/>
          </a:xfrm>
        </p:spPr>
        <p:txBody>
          <a:bodyPr>
            <a:normAutofit/>
          </a:bodyPr>
          <a:lstStyle/>
          <a:p>
            <a:r>
              <a:rPr lang="nb-NO" dirty="0" smtClean="0"/>
              <a:t>10. Innkomne saker fra hytteeiere til behandling av årsmøtet</a:t>
            </a:r>
          </a:p>
          <a:p>
            <a:pPr marL="0" indent="0">
              <a:buNone/>
            </a:pPr>
            <a:r>
              <a:rPr lang="nb-NO" b="1" dirty="0" smtClean="0"/>
              <a:t>10.2 </a:t>
            </a:r>
            <a:r>
              <a:rPr lang="nb-NO" b="1" dirty="0" smtClean="0"/>
              <a:t>Styresammensetning. </a:t>
            </a:r>
            <a:r>
              <a:rPr lang="nb-NO" dirty="0" smtClean="0"/>
              <a:t>Så vidt jeg husker er leder og nestleder begge valgt for to år. De er på valg samtidig. Jeg ber årsmøtet om at leder og nestleder fortsatt velges for to år, men ikke for samme periode.</a:t>
            </a:r>
          </a:p>
          <a:p>
            <a:pPr marL="0" indent="0">
              <a:buNone/>
            </a:pPr>
            <a:r>
              <a:rPr lang="nb-NO" dirty="0" smtClean="0"/>
              <a:t>Dette vil sikre kontinuitet i styret og at ikke leder og nestleder byttes samtidig.</a:t>
            </a:r>
          </a:p>
          <a:p>
            <a:pPr marL="0" indent="0">
              <a:buNone/>
            </a:pPr>
            <a:r>
              <a:rPr lang="nb-NO" u="sng" dirty="0" smtClean="0"/>
              <a:t>Styrets innstilling: </a:t>
            </a:r>
            <a:r>
              <a:rPr lang="nb-NO" dirty="0" smtClean="0"/>
              <a:t>Styret mener at kontinuiteten er ivaretatt ved at det ikke skiftes ut øvrige medlemmer i styret. Styret anbefaler å følge innstillingen fra valgkomiteen</a:t>
            </a:r>
            <a:r>
              <a:rPr lang="nb-NO" dirty="0" smtClean="0"/>
              <a:t>. </a:t>
            </a:r>
            <a:r>
              <a:rPr lang="nb-NO" dirty="0"/>
              <a:t>Leder og nestleder velges ikke av årsmøte.</a:t>
            </a:r>
            <a:endParaRPr lang="nb-NO" dirty="0" smtClean="0"/>
          </a:p>
          <a:p>
            <a:pPr marL="0" indent="0">
              <a:buNone/>
            </a:pPr>
            <a:endParaRPr lang="nb-NO" dirty="0" smtClean="0"/>
          </a:p>
          <a:p>
            <a:pPr marL="0" indent="0">
              <a:buNone/>
            </a:pPr>
            <a:r>
              <a:rPr lang="nb-NO" dirty="0" smtClean="0"/>
              <a:t>Kom inn etter fristen:</a:t>
            </a:r>
            <a:endParaRPr lang="nb-NO" dirty="0"/>
          </a:p>
          <a:p>
            <a:pPr marL="0" indent="0">
              <a:buNone/>
            </a:pPr>
            <a:r>
              <a:rPr lang="nb-NO" b="1" dirty="0" smtClean="0"/>
              <a:t>10.3 </a:t>
            </a:r>
            <a:r>
              <a:rPr lang="nb-NO" b="1" dirty="0" smtClean="0"/>
              <a:t>Forslag til dugnader, </a:t>
            </a:r>
            <a:r>
              <a:rPr lang="nb-NO" b="1" dirty="0" smtClean="0"/>
              <a:t>rydding, skilting </a:t>
            </a:r>
            <a:r>
              <a:rPr lang="nb-NO" b="1" dirty="0" smtClean="0"/>
              <a:t>og klopping av skiløyper og stier.</a:t>
            </a:r>
          </a:p>
          <a:p>
            <a:pPr marL="0" indent="0">
              <a:buNone/>
            </a:pPr>
            <a:r>
              <a:rPr lang="nb-NO" u="sng" dirty="0" smtClean="0"/>
              <a:t>Styrets innstilling: </a:t>
            </a:r>
            <a:r>
              <a:rPr lang="nb-NO" dirty="0" smtClean="0"/>
              <a:t>Forslaget er godt og dette må gjøres i tett samarbeid med grunneier og som må ta initiativ til dette</a:t>
            </a:r>
            <a:r>
              <a:rPr lang="nb-NO" dirty="0" smtClean="0"/>
              <a:t>. Styret tar dette opp i første møte med grunneieren etter konstituering for 2017.</a:t>
            </a:r>
            <a:endParaRPr lang="nb-NO" dirty="0" smtClean="0"/>
          </a:p>
          <a:p>
            <a:pPr marL="0" indent="0">
              <a:buNone/>
            </a:pPr>
            <a:endParaRPr lang="nb-NO" dirty="0" smtClean="0"/>
          </a:p>
          <a:p>
            <a:pPr marL="0" indent="0">
              <a:buNone/>
            </a:pPr>
            <a:endParaRPr lang="nb-NO" dirty="0" smtClean="0"/>
          </a:p>
          <a:p>
            <a:pPr marL="0" indent="0">
              <a:buNone/>
            </a:pPr>
            <a:endParaRPr lang="nb-NO" dirty="0" smtClean="0"/>
          </a:p>
          <a:p>
            <a:endParaRPr lang="nb-NO" dirty="0" smtClean="0"/>
          </a:p>
          <a:p>
            <a:endParaRPr lang="nb-NO" dirty="0"/>
          </a:p>
        </p:txBody>
      </p:sp>
    </p:spTree>
    <p:extLst>
      <p:ext uri="{BB962C8B-B14F-4D97-AF65-F5344CB8AC3E}">
        <p14:creationId xmlns:p14="http://schemas.microsoft.com/office/powerpoint/2010/main" val="4067319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Åmot kommune og næringsråd</a:t>
            </a:r>
            <a:endParaRPr lang="nb-NO" dirty="0"/>
          </a:p>
        </p:txBody>
      </p:sp>
      <p:sp>
        <p:nvSpPr>
          <p:cNvPr id="3" name="Plassholder for innhold 2"/>
          <p:cNvSpPr>
            <a:spLocks noGrp="1"/>
          </p:cNvSpPr>
          <p:nvPr>
            <p:ph idx="1"/>
          </p:nvPr>
        </p:nvSpPr>
        <p:spPr/>
        <p:txBody>
          <a:bodyPr/>
          <a:lstStyle/>
          <a:p>
            <a:pPr marL="0" indent="0">
              <a:buNone/>
            </a:pPr>
            <a:r>
              <a:rPr lang="nb-NO" dirty="0" smtClean="0"/>
              <a:t>Infomøte (Per-Erik Carlsen)</a:t>
            </a:r>
          </a:p>
          <a:p>
            <a:r>
              <a:rPr lang="nb-NO" dirty="0" smtClean="0"/>
              <a:t>Fv215 – utbedring fra Åkrestrømmen</a:t>
            </a:r>
          </a:p>
          <a:p>
            <a:r>
              <a:rPr lang="nb-NO" dirty="0" smtClean="0"/>
              <a:t>Kommunen åpner for flytting til hytta (avhengig av standard på hytta og andre faktorer); interesse å få flere innbyggere til kommunen.</a:t>
            </a:r>
          </a:p>
          <a:p>
            <a:r>
              <a:rPr lang="nb-NO" dirty="0" smtClean="0"/>
              <a:t>Telenor har lovet full 4G-dekning i hele kommunen i løpet av 2017.</a:t>
            </a:r>
          </a:p>
          <a:p>
            <a:r>
              <a:rPr lang="nb-NO" dirty="0" smtClean="0"/>
              <a:t>Kommunen støtter Eidsiva om full fiberutbygging til Nordre Osen.</a:t>
            </a:r>
            <a:endParaRPr lang="nb-NO" dirty="0" smtClean="0"/>
          </a:p>
        </p:txBody>
      </p:sp>
    </p:spTree>
    <p:extLst>
      <p:ext uri="{BB962C8B-B14F-4D97-AF65-F5344CB8AC3E}">
        <p14:creationId xmlns:p14="http://schemas.microsoft.com/office/powerpoint/2010/main" val="3502844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326390"/>
            <a:ext cx="8911687" cy="1280890"/>
          </a:xfrm>
        </p:spPr>
        <p:txBody>
          <a:bodyPr>
            <a:normAutofit/>
          </a:bodyPr>
          <a:lstStyle/>
          <a:p>
            <a:r>
              <a:rPr lang="nb-NO" dirty="0" smtClean="0"/>
              <a:t>Generalforsamling, Furutangen Hyttevelforening. </a:t>
            </a:r>
            <a:endParaRPr lang="nb-NO" dirty="0"/>
          </a:p>
        </p:txBody>
      </p:sp>
      <p:sp>
        <p:nvSpPr>
          <p:cNvPr id="3" name="Plassholder for innhold 2"/>
          <p:cNvSpPr>
            <a:spLocks noGrp="1"/>
          </p:cNvSpPr>
          <p:nvPr>
            <p:ph idx="1"/>
          </p:nvPr>
        </p:nvSpPr>
        <p:spPr>
          <a:xfrm>
            <a:off x="2592925" y="1436889"/>
            <a:ext cx="8366996" cy="5325414"/>
          </a:xfrm>
        </p:spPr>
        <p:txBody>
          <a:bodyPr>
            <a:normAutofit fontScale="77500" lnSpcReduction="20000"/>
          </a:bodyPr>
          <a:lstStyle/>
          <a:p>
            <a:pPr marL="0" indent="0">
              <a:buNone/>
            </a:pPr>
            <a:endParaRPr lang="nb-NO" dirty="0" smtClean="0"/>
          </a:p>
          <a:p>
            <a:r>
              <a:rPr lang="nb-NO" dirty="0" smtClean="0"/>
              <a:t>Saksliste:</a:t>
            </a:r>
          </a:p>
          <a:p>
            <a:r>
              <a:rPr lang="nb-NO" dirty="0" smtClean="0"/>
              <a:t>1. Godkjenning av innkalling og dagsorden</a:t>
            </a:r>
          </a:p>
          <a:p>
            <a:r>
              <a:rPr lang="nb-NO" dirty="0" smtClean="0"/>
              <a:t>2. Valg av to medlemmer til å underskrive protokollen</a:t>
            </a:r>
          </a:p>
          <a:p>
            <a:r>
              <a:rPr lang="nb-NO" dirty="0" smtClean="0"/>
              <a:t>3. Valg av referent</a:t>
            </a:r>
          </a:p>
          <a:p>
            <a:r>
              <a:rPr lang="nb-NO" dirty="0" smtClean="0"/>
              <a:t>4. Styrets beretning for 2016</a:t>
            </a:r>
          </a:p>
          <a:p>
            <a:r>
              <a:rPr lang="nb-NO" dirty="0" smtClean="0"/>
              <a:t>5. Revidert regnskap for 2016</a:t>
            </a:r>
          </a:p>
          <a:p>
            <a:r>
              <a:rPr lang="nb-NO" dirty="0" smtClean="0"/>
              <a:t>6. Budsjett for 2017</a:t>
            </a:r>
          </a:p>
          <a:p>
            <a:r>
              <a:rPr lang="nb-NO" dirty="0" smtClean="0"/>
              <a:t>7. Årskontingent for 2017</a:t>
            </a:r>
          </a:p>
          <a:p>
            <a:r>
              <a:rPr lang="nb-NO" dirty="0" smtClean="0"/>
              <a:t>8. Valg av styremedlemmer, samt komite medlemmer </a:t>
            </a:r>
          </a:p>
          <a:p>
            <a:r>
              <a:rPr lang="nb-NO" dirty="0" smtClean="0"/>
              <a:t>Følgende styremedlemmer er på valg:</a:t>
            </a:r>
          </a:p>
          <a:p>
            <a:r>
              <a:rPr lang="nb-NO" dirty="0" smtClean="0"/>
              <a:t>* Morten Stenberg</a:t>
            </a:r>
          </a:p>
          <a:p>
            <a:r>
              <a:rPr lang="nb-NO" dirty="0" smtClean="0"/>
              <a:t>* Tore Laskerud</a:t>
            </a:r>
          </a:p>
          <a:p>
            <a:r>
              <a:rPr lang="nb-NO" dirty="0" smtClean="0"/>
              <a:t>* Roar Holte</a:t>
            </a:r>
          </a:p>
          <a:p>
            <a:r>
              <a:rPr lang="nb-NO" dirty="0" smtClean="0"/>
              <a:t>Ikke på valg: Mali K. Kontorp, Solvor </a:t>
            </a:r>
            <a:r>
              <a:rPr lang="nb-NO" dirty="0" err="1" smtClean="0"/>
              <a:t>Ottheim</a:t>
            </a:r>
            <a:r>
              <a:rPr lang="nb-NO" dirty="0" smtClean="0"/>
              <a:t> Neset, Per Erik Carlsen og Martina Olaussen</a:t>
            </a:r>
          </a:p>
          <a:p>
            <a:r>
              <a:rPr lang="nb-NO" dirty="0" smtClean="0"/>
              <a:t>8.1 Forslag fra valgkomite:</a:t>
            </a:r>
          </a:p>
          <a:p>
            <a:r>
              <a:rPr lang="nb-NO" dirty="0" smtClean="0"/>
              <a:t>Valgkomiteen innstiller: Stig Holen, Furutangen Syd og Arve Brattbakk, Furutangen Øst.</a:t>
            </a:r>
          </a:p>
          <a:p>
            <a:r>
              <a:rPr lang="nb-NO" dirty="0" smtClean="0"/>
              <a:t>9. Valg av revisor</a:t>
            </a:r>
            <a:endParaRPr lang="nb-NO" dirty="0"/>
          </a:p>
        </p:txBody>
      </p:sp>
    </p:spTree>
    <p:extLst>
      <p:ext uri="{BB962C8B-B14F-4D97-AF65-F5344CB8AC3E}">
        <p14:creationId xmlns:p14="http://schemas.microsoft.com/office/powerpoint/2010/main" val="3038934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76945" y="346364"/>
            <a:ext cx="8927667" cy="1558636"/>
          </a:xfrm>
        </p:spPr>
        <p:txBody>
          <a:bodyPr/>
          <a:lstStyle/>
          <a:p>
            <a:r>
              <a:rPr lang="nb-NO" dirty="0" smtClean="0"/>
              <a:t>Generalforsamling, Furutangen</a:t>
            </a:r>
            <a:endParaRPr lang="nb-NO" dirty="0"/>
          </a:p>
        </p:txBody>
      </p:sp>
      <p:sp>
        <p:nvSpPr>
          <p:cNvPr id="3" name="Plassholder for innhold 2"/>
          <p:cNvSpPr>
            <a:spLocks noGrp="1"/>
          </p:cNvSpPr>
          <p:nvPr>
            <p:ph idx="1"/>
          </p:nvPr>
        </p:nvSpPr>
        <p:spPr>
          <a:xfrm>
            <a:off x="2341418" y="983673"/>
            <a:ext cx="9163194" cy="4644000"/>
          </a:xfrm>
        </p:spPr>
        <p:txBody>
          <a:bodyPr>
            <a:normAutofit/>
          </a:bodyPr>
          <a:lstStyle/>
          <a:p>
            <a:r>
              <a:rPr lang="nb-NO" dirty="0" smtClean="0"/>
              <a:t>10. Innkomne saker fra hytteeiere til behandling av årsmøtet</a:t>
            </a:r>
          </a:p>
          <a:p>
            <a:pPr marL="0" indent="0">
              <a:buNone/>
            </a:pPr>
            <a:r>
              <a:rPr lang="nb-NO" b="1" dirty="0" smtClean="0"/>
              <a:t>10.1 Ordstyrer.</a:t>
            </a:r>
            <a:r>
              <a:rPr lang="nb-NO" dirty="0" smtClean="0"/>
              <a:t> På </a:t>
            </a:r>
            <a:r>
              <a:rPr lang="nb-NO" dirty="0" smtClean="0"/>
              <a:t>forrige årsmøte (anmerkning styret 2015) fungerte leder av styret som ordstyrer. Dette er en dobbeltrolle som kan være uheldig ved opphetede diskusjoner mellom styre og medlemmer.</a:t>
            </a:r>
          </a:p>
          <a:p>
            <a:pPr marL="0" indent="0">
              <a:buNone/>
            </a:pPr>
            <a:r>
              <a:rPr lang="nb-NO" dirty="0" smtClean="0"/>
              <a:t>      Jeg ber om at årsmøtet velger en uavhengig ordstyrer til å lede årsmøtet.</a:t>
            </a:r>
          </a:p>
          <a:p>
            <a:pPr marL="0" indent="0">
              <a:buNone/>
            </a:pPr>
            <a:r>
              <a:rPr lang="nb-NO" dirty="0"/>
              <a:t> </a:t>
            </a:r>
            <a:r>
              <a:rPr lang="nb-NO" dirty="0" smtClean="0"/>
              <a:t>      Dette er naturlig å ta som punkt 2 etter at formann/leder har ønsket       </a:t>
            </a:r>
            <a:r>
              <a:rPr lang="nb-NO" dirty="0" smtClean="0"/>
              <a:t>	velkommen</a:t>
            </a:r>
            <a:r>
              <a:rPr lang="nb-NO" dirty="0" smtClean="0"/>
              <a:t>.</a:t>
            </a:r>
          </a:p>
          <a:p>
            <a:pPr marL="0" indent="0">
              <a:buNone/>
            </a:pPr>
            <a:r>
              <a:rPr lang="nb-NO" dirty="0" smtClean="0"/>
              <a:t>Styrets innstilling: De siste års praksis med at styreleder også er ordstyrer har fungert tilfredsstillende. Styret anbefaler praksis med at styreleder fungerer som ordstyrer</a:t>
            </a:r>
            <a:r>
              <a:rPr lang="nb-NO" dirty="0" smtClean="0"/>
              <a:t>. </a:t>
            </a:r>
            <a:r>
              <a:rPr lang="nb-NO" dirty="0"/>
              <a:t>Ref. vedtektene §7-Årsmøte, krever ingen vedtektsendring</a:t>
            </a:r>
            <a:r>
              <a:rPr lang="nb-NO" dirty="0" smtClean="0"/>
              <a:t>.</a:t>
            </a:r>
            <a:r>
              <a:rPr lang="nb-NO" dirty="0"/>
              <a:t> Ref. vedtektene §7-Årsmøte, krever ingen vedtektsendring.</a:t>
            </a:r>
            <a:endParaRPr lang="nb-NO" dirty="0" smtClean="0"/>
          </a:p>
          <a:p>
            <a:pPr marL="0" indent="0">
              <a:buNone/>
            </a:pPr>
            <a:endParaRPr lang="nb-NO" dirty="0" smtClean="0"/>
          </a:p>
          <a:p>
            <a:endParaRPr lang="nb-NO" dirty="0" smtClean="0"/>
          </a:p>
          <a:p>
            <a:endParaRPr lang="nb-NO" dirty="0"/>
          </a:p>
        </p:txBody>
      </p:sp>
    </p:spTree>
    <p:extLst>
      <p:ext uri="{BB962C8B-B14F-4D97-AF65-F5344CB8AC3E}">
        <p14:creationId xmlns:p14="http://schemas.microsoft.com/office/powerpoint/2010/main" val="2589272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100113" y="475251"/>
            <a:ext cx="8915400" cy="921355"/>
          </a:xfrm>
        </p:spPr>
        <p:txBody>
          <a:bodyPr/>
          <a:lstStyle/>
          <a:p>
            <a:r>
              <a:rPr lang="nb-NO" dirty="0"/>
              <a:t>Generalforsamling 2016</a:t>
            </a:r>
          </a:p>
        </p:txBody>
      </p:sp>
      <p:sp>
        <p:nvSpPr>
          <p:cNvPr id="3" name="Plassholder for innhold 2"/>
          <p:cNvSpPr>
            <a:spLocks noGrp="1"/>
          </p:cNvSpPr>
          <p:nvPr>
            <p:ph idx="1"/>
          </p:nvPr>
        </p:nvSpPr>
        <p:spPr>
          <a:xfrm>
            <a:off x="2009104" y="1449769"/>
            <a:ext cx="9672034" cy="5312534"/>
          </a:xfrm>
        </p:spPr>
        <p:txBody>
          <a:bodyPr>
            <a:normAutofit/>
          </a:bodyPr>
          <a:lstStyle/>
          <a:p>
            <a:pPr marL="0" indent="0">
              <a:buNone/>
            </a:pPr>
            <a:r>
              <a:rPr lang="nb-NO" dirty="0" smtClean="0"/>
              <a:t>Styrets beretning</a:t>
            </a:r>
          </a:p>
          <a:p>
            <a:pPr marL="0" indent="0">
              <a:buNone/>
            </a:pPr>
            <a:r>
              <a:rPr lang="nb-NO" dirty="0" smtClean="0"/>
              <a:t>Furutangen </a:t>
            </a:r>
            <a:r>
              <a:rPr lang="nb-NO" dirty="0" smtClean="0"/>
              <a:t>Hyttevelforeningen er Åmot kommunes største hyttevelforening med nærmere 500 medlemmer og utgjør om lag 1/3 av fritidseiendommene i kommunen.</a:t>
            </a:r>
          </a:p>
          <a:p>
            <a:pPr>
              <a:buFont typeface="Arial" panose="020B0604020202020204" pitchFamily="34" charset="0"/>
              <a:buChar char="•"/>
            </a:pPr>
            <a:r>
              <a:rPr lang="nb-NO" dirty="0" smtClean="0"/>
              <a:t>Styret i 2016 har bestått av Morten Stenberg (leder), Tore Laskerud (nestleder), Martina Olaussen (sekretær), Mali K. Kontorp (kasserer), Solvor Neset (styremedlem), Per-Erik Carlsen (styremedlem) og Roar Holthe (styremedlem).</a:t>
            </a:r>
          </a:p>
          <a:p>
            <a:pPr>
              <a:buFont typeface="Arial" panose="020B0604020202020204" pitchFamily="34" charset="0"/>
              <a:buChar char="•"/>
            </a:pPr>
            <a:r>
              <a:rPr lang="nb-NO" dirty="0" smtClean="0"/>
              <a:t>Det er avholdt i alt </a:t>
            </a:r>
            <a:r>
              <a:rPr lang="nb-NO" dirty="0" smtClean="0"/>
              <a:t>fire </a:t>
            </a:r>
            <a:r>
              <a:rPr lang="nb-NO" dirty="0" smtClean="0"/>
              <a:t>styremøter, i hovedsak på Nebbenes Kro, Eidsvoll</a:t>
            </a:r>
          </a:p>
          <a:p>
            <a:pPr>
              <a:buFont typeface="Arial" panose="020B0604020202020204" pitchFamily="34" charset="0"/>
              <a:buChar char="•"/>
            </a:pPr>
            <a:r>
              <a:rPr lang="nb-NO" dirty="0" smtClean="0"/>
              <a:t>Styret har involvert seg i saker tilknyttet Åmot kommune og Åmot næringsråd</a:t>
            </a:r>
          </a:p>
          <a:p>
            <a:pPr>
              <a:buFont typeface="Arial" panose="020B0604020202020204" pitchFamily="34" charset="0"/>
              <a:buChar char="•"/>
            </a:pPr>
            <a:r>
              <a:rPr lang="nb-NO" dirty="0" smtClean="0"/>
              <a:t>Styret har også involvert seg i utbygging av fiber fra Eidsiva, veistandarden på fylkes og kommunal vei fra Rena til Furutangen og utbygging av </a:t>
            </a:r>
            <a:r>
              <a:rPr lang="nb-NO" dirty="0" smtClean="0"/>
              <a:t>Raskiftet </a:t>
            </a:r>
            <a:r>
              <a:rPr lang="nb-NO" dirty="0" smtClean="0"/>
              <a:t>som de viktigste sakene.</a:t>
            </a:r>
          </a:p>
          <a:p>
            <a:pPr>
              <a:buFont typeface="Arial" panose="020B0604020202020204" pitchFamily="34" charset="0"/>
              <a:buChar char="•"/>
            </a:pPr>
            <a:r>
              <a:rPr lang="nb-NO" dirty="0" smtClean="0"/>
              <a:t>Diverse arrangementer som juletrefest og minijegeren</a:t>
            </a:r>
          </a:p>
          <a:p>
            <a:pPr>
              <a:buFont typeface="Arial" panose="020B0604020202020204" pitchFamily="34" charset="0"/>
              <a:buChar char="•"/>
            </a:pPr>
            <a:r>
              <a:rPr lang="nb-NO" dirty="0" smtClean="0"/>
              <a:t>Årsavgiften til hyttevelforeningen blir uforandret</a:t>
            </a:r>
          </a:p>
          <a:p>
            <a:pPr>
              <a:buFont typeface="Arial" panose="020B0604020202020204" pitchFamily="34" charset="0"/>
              <a:buChar char="•"/>
            </a:pPr>
            <a:r>
              <a:rPr lang="nb-NO" dirty="0" smtClean="0"/>
              <a:t>Grunnlaget for styrets beretning med regnskap ikke klar før siste uke før påske</a:t>
            </a:r>
            <a:r>
              <a:rPr lang="nb-NO" dirty="0" smtClean="0"/>
              <a:t>.</a:t>
            </a:r>
            <a:endParaRPr lang="nb-NO" dirty="0" smtClean="0"/>
          </a:p>
        </p:txBody>
      </p:sp>
    </p:spTree>
    <p:extLst>
      <p:ext uri="{BB962C8B-B14F-4D97-AF65-F5344CB8AC3E}">
        <p14:creationId xmlns:p14="http://schemas.microsoft.com/office/powerpoint/2010/main" val="185925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137145" y="283864"/>
            <a:ext cx="9367468" cy="1109000"/>
          </a:xfrm>
        </p:spPr>
        <p:txBody>
          <a:bodyPr>
            <a:normAutofit fontScale="90000"/>
          </a:bodyPr>
          <a:lstStyle/>
          <a:p>
            <a:r>
              <a:rPr lang="nb-NO" dirty="0"/>
              <a:t>Årsoppgjør </a:t>
            </a:r>
            <a:r>
              <a:rPr lang="nb-NO" dirty="0" smtClean="0"/>
              <a:t>2016 - Furutangen </a:t>
            </a:r>
            <a:r>
              <a:rPr lang="nb-NO" dirty="0"/>
              <a:t>Hyttevelforening</a:t>
            </a:r>
            <a:r>
              <a:rPr lang="nb-NO" dirty="0"/>
              <a:t/>
            </a:r>
            <a:br>
              <a:rPr lang="nb-NO" dirty="0"/>
            </a:br>
            <a:r>
              <a:rPr lang="nb-NO" dirty="0"/>
              <a:t>10. </a:t>
            </a:r>
            <a:r>
              <a:rPr lang="nb-NO" dirty="0" smtClean="0"/>
              <a:t>driftsår</a:t>
            </a:r>
            <a:endParaRPr lang="nb-NO" dirty="0"/>
          </a:p>
        </p:txBody>
      </p:sp>
      <p:pic>
        <p:nvPicPr>
          <p:cNvPr id="4" name="Bilde 3"/>
          <p:cNvPicPr>
            <a:picLocks noChangeAspect="1"/>
          </p:cNvPicPr>
          <p:nvPr/>
        </p:nvPicPr>
        <p:blipFill>
          <a:blip r:embed="rId2"/>
          <a:stretch>
            <a:fillRect/>
          </a:stretch>
        </p:blipFill>
        <p:spPr>
          <a:xfrm>
            <a:off x="2292090" y="1327901"/>
            <a:ext cx="7468598" cy="5500185"/>
          </a:xfrm>
          <a:prstGeom prst="rect">
            <a:avLst/>
          </a:prstGeom>
        </p:spPr>
      </p:pic>
    </p:spTree>
    <p:extLst>
      <p:ext uri="{BB962C8B-B14F-4D97-AF65-F5344CB8AC3E}">
        <p14:creationId xmlns:p14="http://schemas.microsoft.com/office/powerpoint/2010/main" val="1239384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560312"/>
            <a:ext cx="8911687" cy="704242"/>
          </a:xfrm>
        </p:spPr>
        <p:txBody>
          <a:bodyPr/>
          <a:lstStyle/>
          <a:p>
            <a:r>
              <a:rPr lang="nb-NO" b="1" dirty="0" smtClean="0"/>
              <a:t>Noter</a:t>
            </a:r>
            <a:endParaRPr lang="nb-NO" dirty="0"/>
          </a:p>
        </p:txBody>
      </p:sp>
      <p:sp>
        <p:nvSpPr>
          <p:cNvPr id="3" name="Plassholder for innhold 2"/>
          <p:cNvSpPr>
            <a:spLocks noGrp="1"/>
          </p:cNvSpPr>
          <p:nvPr>
            <p:ph idx="1"/>
          </p:nvPr>
        </p:nvSpPr>
        <p:spPr>
          <a:xfrm>
            <a:off x="2589212" y="1264554"/>
            <a:ext cx="8915400" cy="5483975"/>
          </a:xfrm>
        </p:spPr>
        <p:txBody>
          <a:bodyPr/>
          <a:lstStyle/>
          <a:p>
            <a:r>
              <a:rPr lang="nb-NO" dirty="0" smtClean="0"/>
              <a:t>1. Posten </a:t>
            </a:r>
            <a:r>
              <a:rPr lang="nb-NO" dirty="0"/>
              <a:t>dekker opp løypekjøring slik det ble orientert om og vedtatt på årsmøte. Beløpet hentes med kr. 550,- pr. tomt som er bebygd eller påbegynt, og med kr. 275,- pr. tomt som er </a:t>
            </a:r>
            <a:r>
              <a:rPr lang="nb-NO" dirty="0" smtClean="0"/>
              <a:t>ubebygd</a:t>
            </a:r>
          </a:p>
          <a:p>
            <a:pPr lvl="0" fontAlgn="base"/>
            <a:r>
              <a:rPr lang="nb-NO" dirty="0" smtClean="0"/>
              <a:t>2. Tjenesten </a:t>
            </a:r>
            <a:r>
              <a:rPr lang="nb-NO" dirty="0"/>
              <a:t>for innkreving av </a:t>
            </a:r>
            <a:r>
              <a:rPr lang="nb-NO" dirty="0" err="1"/>
              <a:t>velavgift</a:t>
            </a:r>
            <a:r>
              <a:rPr lang="nb-NO" dirty="0"/>
              <a:t>/</a:t>
            </a:r>
            <a:r>
              <a:rPr lang="nb-NO" dirty="0" err="1"/>
              <a:t>årskontigent</a:t>
            </a:r>
            <a:r>
              <a:rPr lang="nb-NO" dirty="0"/>
              <a:t> er også i år kjøpt av Furutangen AS. Dette er den raskeste, billigste og mest sikre måten å få inn alle pengene på. Dette sikrer våre inntekter i motsetning til de utfordringer vi hadde med dette de første årene. Totalt er det 481 betalende medlemmer ved årsskifte. Dette fordeler seg på 456 hytter/påbegynt og 25 med bare </a:t>
            </a:r>
            <a:r>
              <a:rPr lang="nb-NO" dirty="0" smtClean="0"/>
              <a:t>tomt.</a:t>
            </a:r>
            <a:br>
              <a:rPr lang="nb-NO" dirty="0" smtClean="0"/>
            </a:br>
            <a:r>
              <a:rPr lang="nb-NO" dirty="0" smtClean="0"/>
              <a:t>Det </a:t>
            </a:r>
            <a:r>
              <a:rPr lang="nb-NO" dirty="0"/>
              <a:t>er i alt 5 </a:t>
            </a:r>
            <a:r>
              <a:rPr lang="nb-NO" dirty="0" smtClean="0"/>
              <a:t>stk. </a:t>
            </a:r>
            <a:r>
              <a:rPr lang="nb-NO" dirty="0"/>
              <a:t>som ikke har innbetalt </a:t>
            </a:r>
            <a:r>
              <a:rPr lang="nb-NO" dirty="0" err="1"/>
              <a:t>velavgift</a:t>
            </a:r>
            <a:r>
              <a:rPr lang="nb-NO" dirty="0"/>
              <a:t> pr 31.12.16</a:t>
            </a:r>
            <a:r>
              <a:rPr lang="nb-NO" dirty="0" smtClean="0"/>
              <a:t>.</a:t>
            </a:r>
          </a:p>
          <a:p>
            <a:pPr fontAlgn="base"/>
            <a:r>
              <a:rPr lang="nb-NO" dirty="0" smtClean="0"/>
              <a:t>3. Styret </a:t>
            </a:r>
            <a:r>
              <a:rPr lang="nb-NO" dirty="0"/>
              <a:t>har ikke </a:t>
            </a:r>
            <a:r>
              <a:rPr lang="nb-NO" dirty="0" smtClean="0"/>
              <a:t>mottatt </a:t>
            </a:r>
            <a:r>
              <a:rPr lang="nb-NO" dirty="0"/>
              <a:t>noen forslag fra hytteeierne om miljøtiltak. Styret besluttet </a:t>
            </a:r>
            <a:r>
              <a:rPr lang="nb-NO" dirty="0" smtClean="0"/>
              <a:t>derfor </a:t>
            </a:r>
            <a:r>
              <a:rPr lang="nb-NO" dirty="0"/>
              <a:t>å gi et tilskudd til Furutangen Drift AS på kr 50.000. Dette er et bidrag </a:t>
            </a:r>
            <a:r>
              <a:rPr lang="nb-NO" dirty="0" smtClean="0"/>
              <a:t>lysløype ved Gamle </a:t>
            </a:r>
            <a:r>
              <a:rPr lang="nb-NO" dirty="0" smtClean="0"/>
              <a:t>Furutangen. </a:t>
            </a:r>
            <a:endParaRPr lang="nb-NO" dirty="0"/>
          </a:p>
          <a:p>
            <a:pPr fontAlgn="base"/>
            <a:r>
              <a:rPr lang="nb-NO" dirty="0" smtClean="0"/>
              <a:t>4. Kostnader </a:t>
            </a:r>
            <a:r>
              <a:rPr lang="nb-NO" dirty="0"/>
              <a:t>til årets aktiviteter har i hovedsak vært rettet mot barna. </a:t>
            </a:r>
            <a:r>
              <a:rPr lang="nb-NO" dirty="0" smtClean="0"/>
              <a:t>Det er  </a:t>
            </a:r>
            <a:r>
              <a:rPr lang="nb-NO" dirty="0"/>
              <a:t>juletrefest,  </a:t>
            </a:r>
            <a:r>
              <a:rPr lang="nb-NO" dirty="0" smtClean="0"/>
              <a:t>vinterferie </a:t>
            </a:r>
            <a:r>
              <a:rPr lang="nb-NO" dirty="0"/>
              <a:t>og påske.</a:t>
            </a:r>
          </a:p>
          <a:p>
            <a:pPr fontAlgn="base"/>
            <a:r>
              <a:rPr lang="nb-NO" dirty="0" smtClean="0"/>
              <a:t>5. For </a:t>
            </a:r>
            <a:r>
              <a:rPr lang="nb-NO" dirty="0"/>
              <a:t>inneværende år er dette kun solgte jaktkort som er overført til  jaktlaget på Furutangen i </a:t>
            </a:r>
            <a:r>
              <a:rPr lang="nb-NO" dirty="0" smtClean="0"/>
              <a:t>følge </a:t>
            </a:r>
            <a:r>
              <a:rPr lang="nb-NO" dirty="0"/>
              <a:t>avtale.</a:t>
            </a:r>
          </a:p>
          <a:p>
            <a:pPr lvl="0" fontAlgn="base"/>
            <a:endParaRPr lang="nb-NO" dirty="0" smtClean="0"/>
          </a:p>
          <a:p>
            <a:pPr lvl="0" fontAlgn="base"/>
            <a:endParaRPr lang="nb-NO" dirty="0"/>
          </a:p>
          <a:p>
            <a:endParaRPr lang="nb-NO" dirty="0"/>
          </a:p>
        </p:txBody>
      </p:sp>
    </p:spTree>
    <p:extLst>
      <p:ext uri="{BB962C8B-B14F-4D97-AF65-F5344CB8AC3E}">
        <p14:creationId xmlns:p14="http://schemas.microsoft.com/office/powerpoint/2010/main" val="85913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07862" y="549681"/>
            <a:ext cx="8911687" cy="683695"/>
          </a:xfrm>
        </p:spPr>
        <p:txBody>
          <a:bodyPr/>
          <a:lstStyle/>
          <a:p>
            <a:r>
              <a:rPr lang="nb-NO" b="1" dirty="0"/>
              <a:t>Noter</a:t>
            </a:r>
            <a:endParaRPr lang="nb-NO" dirty="0"/>
          </a:p>
        </p:txBody>
      </p:sp>
      <p:sp>
        <p:nvSpPr>
          <p:cNvPr id="3" name="Plassholder for innhold 2"/>
          <p:cNvSpPr>
            <a:spLocks noGrp="1"/>
          </p:cNvSpPr>
          <p:nvPr>
            <p:ph idx="1"/>
          </p:nvPr>
        </p:nvSpPr>
        <p:spPr>
          <a:xfrm>
            <a:off x="2589212" y="1389314"/>
            <a:ext cx="8915400" cy="3777622"/>
          </a:xfrm>
        </p:spPr>
        <p:txBody>
          <a:bodyPr/>
          <a:lstStyle/>
          <a:p>
            <a:r>
              <a:rPr lang="nb-NO" dirty="0" smtClean="0"/>
              <a:t>6. </a:t>
            </a:r>
            <a:r>
              <a:rPr lang="nb-NO" dirty="0"/>
              <a:t>Som tidligere år går salget av jaktkort inn i Hyttevelets regnskap. Dette gjøres opp i etterkant og hvor </a:t>
            </a:r>
            <a:r>
              <a:rPr lang="nb-NO" dirty="0" smtClean="0"/>
              <a:t>20 % </a:t>
            </a:r>
            <a:r>
              <a:rPr lang="nb-NO" dirty="0"/>
              <a:t>av </a:t>
            </a:r>
            <a:r>
              <a:rPr lang="nb-NO" dirty="0" smtClean="0"/>
              <a:t>inntektene </a:t>
            </a:r>
            <a:r>
              <a:rPr lang="nb-NO" dirty="0"/>
              <a:t>på de jaktkortene som selges for Jan Skogheim tilfaller hyttevelet.</a:t>
            </a:r>
          </a:p>
          <a:p>
            <a:r>
              <a:rPr lang="nb-NO" dirty="0" smtClean="0"/>
              <a:t>7. </a:t>
            </a:r>
            <a:r>
              <a:rPr lang="nb-NO" dirty="0"/>
              <a:t>Utestående fordring Furutangen AS kr 118.125, har kommet inn på bank i februar </a:t>
            </a:r>
            <a:r>
              <a:rPr lang="nb-NO" dirty="0" smtClean="0"/>
              <a:t>2017.</a:t>
            </a:r>
            <a:endParaRPr lang="nb-NO" dirty="0"/>
          </a:p>
          <a:p>
            <a:r>
              <a:rPr lang="nb-NO" dirty="0" smtClean="0"/>
              <a:t>8. </a:t>
            </a:r>
            <a:r>
              <a:rPr lang="nb-NO" dirty="0"/>
              <a:t>Styre avsetter et årlig tilskudd på kr 20.000 til kjøp av løypemaskin, dersom årsresultatet tillater det. Avsetning 2015 og 2016, kr 40.000 til </a:t>
            </a:r>
            <a:r>
              <a:rPr lang="nb-NO" dirty="0" smtClean="0"/>
              <a:t>sammen.</a:t>
            </a:r>
            <a:endParaRPr lang="nb-NO" dirty="0"/>
          </a:p>
          <a:p>
            <a:pPr marL="0" indent="0">
              <a:buNone/>
            </a:pPr>
            <a:endParaRPr lang="nb-NO" dirty="0"/>
          </a:p>
        </p:txBody>
      </p:sp>
    </p:spTree>
    <p:extLst>
      <p:ext uri="{BB962C8B-B14F-4D97-AF65-F5344CB8AC3E}">
        <p14:creationId xmlns:p14="http://schemas.microsoft.com/office/powerpoint/2010/main" val="3760350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047217" y="267397"/>
            <a:ext cx="8911687" cy="1280890"/>
          </a:xfrm>
        </p:spPr>
        <p:txBody>
          <a:bodyPr/>
          <a:lstStyle/>
          <a:p>
            <a:r>
              <a:rPr lang="nb-NO" b="1" dirty="0"/>
              <a:t>Budsjett for </a:t>
            </a:r>
            <a:r>
              <a:rPr lang="nb-NO" b="1" dirty="0" smtClean="0"/>
              <a:t>2017</a:t>
            </a:r>
            <a:br>
              <a:rPr lang="nb-NO" b="1" dirty="0" smtClean="0"/>
            </a:br>
            <a:r>
              <a:rPr lang="nb-NO" b="1" dirty="0"/>
              <a:t>11. driftsår</a:t>
            </a:r>
            <a:endParaRPr lang="nb-NO" dirty="0"/>
          </a:p>
        </p:txBody>
      </p:sp>
      <p:pic>
        <p:nvPicPr>
          <p:cNvPr id="5" name="Bilde 4"/>
          <p:cNvPicPr>
            <a:picLocks noChangeAspect="1"/>
          </p:cNvPicPr>
          <p:nvPr/>
        </p:nvPicPr>
        <p:blipFill>
          <a:blip r:embed="rId2"/>
          <a:stretch>
            <a:fillRect/>
          </a:stretch>
        </p:blipFill>
        <p:spPr>
          <a:xfrm>
            <a:off x="6070648" y="254423"/>
            <a:ext cx="4848992" cy="6497129"/>
          </a:xfrm>
          <a:prstGeom prst="rect">
            <a:avLst/>
          </a:prstGeom>
        </p:spPr>
      </p:pic>
    </p:spTree>
    <p:extLst>
      <p:ext uri="{BB962C8B-B14F-4D97-AF65-F5344CB8AC3E}">
        <p14:creationId xmlns:p14="http://schemas.microsoft.com/office/powerpoint/2010/main" val="1529969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Generalforsamling, Furutangen</a:t>
            </a:r>
            <a:endParaRPr lang="nb-NO" dirty="0"/>
          </a:p>
        </p:txBody>
      </p:sp>
      <p:sp>
        <p:nvSpPr>
          <p:cNvPr id="3" name="Plassholder for innhold 2"/>
          <p:cNvSpPr>
            <a:spLocks noGrp="1"/>
          </p:cNvSpPr>
          <p:nvPr>
            <p:ph idx="1"/>
          </p:nvPr>
        </p:nvSpPr>
        <p:spPr/>
        <p:txBody>
          <a:bodyPr/>
          <a:lstStyle/>
          <a:p>
            <a:r>
              <a:rPr lang="nb-NO" dirty="0" smtClean="0"/>
              <a:t>Forslag til styret 2017</a:t>
            </a:r>
          </a:p>
          <a:p>
            <a:r>
              <a:rPr lang="nb-NO" dirty="0" smtClean="0"/>
              <a:t>Morten Stenberg, Tore Laskerud, Martina Olaussen, Mali K. Kontorp, Roar Holthe, Per-Erik Carlsen, Solvor Neset, Stig Holen (ny) og Arve Brattbakk (ny).</a:t>
            </a:r>
          </a:p>
          <a:p>
            <a:r>
              <a:rPr lang="nb-NO" dirty="0" smtClean="0"/>
              <a:t>Styret konstituerer seg selv på første styremøte</a:t>
            </a:r>
          </a:p>
          <a:p>
            <a:r>
              <a:rPr lang="nb-NO" dirty="0" smtClean="0"/>
              <a:t>To av de ovenfor nevnte blir vara til styret.</a:t>
            </a:r>
          </a:p>
          <a:p>
            <a:r>
              <a:rPr lang="nb-NO" dirty="0" smtClean="0"/>
              <a:t>Revisor: Kaj </a:t>
            </a:r>
            <a:r>
              <a:rPr lang="nb-NO" dirty="0" smtClean="0"/>
              <a:t>Gundersen</a:t>
            </a:r>
          </a:p>
          <a:p>
            <a:r>
              <a:rPr lang="nb-NO" dirty="0" smtClean="0"/>
              <a:t>Leder av valgkomiteen: Jan M. Melandsjø</a:t>
            </a:r>
            <a:r>
              <a:rPr lang="nb-NO" dirty="0" smtClean="0"/>
              <a:t> </a:t>
            </a:r>
            <a:endParaRPr lang="nb-NO" dirty="0" smtClean="0"/>
          </a:p>
        </p:txBody>
      </p:sp>
    </p:spTree>
    <p:extLst>
      <p:ext uri="{BB962C8B-B14F-4D97-AF65-F5344CB8AC3E}">
        <p14:creationId xmlns:p14="http://schemas.microsoft.com/office/powerpoint/2010/main" val="2009274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237</TotalTime>
  <Words>933</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12</vt:i4>
      </vt:variant>
    </vt:vector>
  </HeadingPairs>
  <TitlesOfParts>
    <vt:vector size="16" baseType="lpstr">
      <vt:lpstr>Arial</vt:lpstr>
      <vt:lpstr>Century Gothic</vt:lpstr>
      <vt:lpstr>Wingdings 3</vt:lpstr>
      <vt:lpstr>Tryllestav</vt:lpstr>
      <vt:lpstr>Generalforsamling 2016</vt:lpstr>
      <vt:lpstr>Generalforsamling, Furutangen Hyttevelforening. </vt:lpstr>
      <vt:lpstr>Generalforsamling, Furutangen</vt:lpstr>
      <vt:lpstr>Generalforsamling 2016</vt:lpstr>
      <vt:lpstr>Årsoppgjør 2016 - Furutangen Hyttevelforening 10. driftsår</vt:lpstr>
      <vt:lpstr>Noter</vt:lpstr>
      <vt:lpstr>Noter</vt:lpstr>
      <vt:lpstr>Budsjett for 2017 11. driftsår</vt:lpstr>
      <vt:lpstr>Generalforsamling, Furutangen</vt:lpstr>
      <vt:lpstr>Generalforsamling, Furutangen</vt:lpstr>
      <vt:lpstr>Generalforsamling, Furutangen</vt:lpstr>
      <vt:lpstr>Åmot kommune og næringsråd</vt:lpstr>
    </vt:vector>
  </TitlesOfParts>
  <Company>Norsk Rikskringkasting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Generalforsamling 2016</dc:title>
  <dc:creator>Morten Stenberg</dc:creator>
  <cp:lastModifiedBy>Martina Elisabeth Olaussen</cp:lastModifiedBy>
  <cp:revision>28</cp:revision>
  <dcterms:created xsi:type="dcterms:W3CDTF">2017-04-06T15:55:03Z</dcterms:created>
  <dcterms:modified xsi:type="dcterms:W3CDTF">2017-04-13T16:01:38Z</dcterms:modified>
</cp:coreProperties>
</file>